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sldIdLst>
    <p:sldId id="278" r:id="rId5"/>
    <p:sldId id="279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1" r:id="rId17"/>
    <p:sldId id="292" r:id="rId18"/>
    <p:sldId id="281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4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2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Bank Loan Case Study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SAHIL SAVALIYA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5CE7-6644-5BE6-D848-6406A87D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5196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1F11A-58F4-A361-411E-95E1438A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780916"/>
            <a:ext cx="4904383" cy="188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64A0F-B114-B0EE-86B8-A40D294B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92" y="1783206"/>
            <a:ext cx="4627797" cy="1879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432E5-5703-17F6-103A-6C5E04164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19" y="4201824"/>
            <a:ext cx="4904382" cy="1709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DE7B0-2E6E-AD07-EFFE-BE1384A81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292" y="4106847"/>
            <a:ext cx="4119073" cy="18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1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30A9-B553-E5ED-F9A0-5DAC7052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739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5CF74-0E8B-2C7B-6D60-340C31A2B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676814"/>
            <a:ext cx="8019823" cy="1339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784BCF-24D7-CF46-2A62-AD941791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956439"/>
            <a:ext cx="7331572" cy="1755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76614-32A2-50C8-7443-3C38E1B053D0}"/>
              </a:ext>
            </a:extLst>
          </p:cNvPr>
          <p:cNvSpPr txBox="1"/>
          <p:nvPr/>
        </p:nvSpPr>
        <p:spPr>
          <a:xfrm>
            <a:off x="913795" y="3105876"/>
            <a:ext cx="768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are the columns which has null values more than or equal to 50%.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columns need to be dropped.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65A39-BA43-3D39-39CE-F18264FB80E2}"/>
              </a:ext>
            </a:extLst>
          </p:cNvPr>
          <p:cNvSpPr txBox="1"/>
          <p:nvPr/>
        </p:nvSpPr>
        <p:spPr>
          <a:xfrm>
            <a:off x="8324195" y="4172607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are the columns which have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irrelevant data for analysis.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columns need to be dropped.</a:t>
            </a:r>
          </a:p>
        </p:txBody>
      </p:sp>
    </p:spTree>
    <p:extLst>
      <p:ext uri="{BB962C8B-B14F-4D97-AF65-F5344CB8AC3E}">
        <p14:creationId xmlns:p14="http://schemas.microsoft.com/office/powerpoint/2010/main" val="353727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F41-31D4-DCAF-C73F-C23BECB7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535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5F127-5A61-052E-F658-E057C152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417" y="1238314"/>
            <a:ext cx="5488579" cy="219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CFB70-267F-54BA-0BE1-B5C1BBF1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05" y="4129309"/>
            <a:ext cx="4173212" cy="2474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30C1F8-32A2-F150-7EA1-CF587C1AF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91" y="4129309"/>
            <a:ext cx="4173212" cy="2458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659006-E7A7-972A-1C3D-2827CE9835C1}"/>
              </a:ext>
            </a:extLst>
          </p:cNvPr>
          <p:cNvSpPr txBox="1"/>
          <p:nvPr/>
        </p:nvSpPr>
        <p:spPr>
          <a:xfrm>
            <a:off x="462455" y="120868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Previous_application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307D1-8989-71E2-EBF2-4B817410F7D5}"/>
              </a:ext>
            </a:extLst>
          </p:cNvPr>
          <p:cNvSpPr txBox="1"/>
          <p:nvPr/>
        </p:nvSpPr>
        <p:spPr>
          <a:xfrm>
            <a:off x="186373" y="32443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Median Imputations: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96229-87B5-40CD-2601-30B946FAE8F8}"/>
              </a:ext>
            </a:extLst>
          </p:cNvPr>
          <p:cNvSpPr txBox="1"/>
          <p:nvPr/>
        </p:nvSpPr>
        <p:spPr>
          <a:xfrm>
            <a:off x="924305" y="3821532"/>
            <a:ext cx="1637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 AMT_ANNUITY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0B8DFB-A1ED-0663-41CF-B50474FA1984}"/>
              </a:ext>
            </a:extLst>
          </p:cNvPr>
          <p:cNvSpPr txBox="1"/>
          <p:nvPr/>
        </p:nvSpPr>
        <p:spPr>
          <a:xfrm>
            <a:off x="7319850" y="3821531"/>
            <a:ext cx="2168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AMT_GOODS_PRICE</a:t>
            </a:r>
          </a:p>
        </p:txBody>
      </p:sp>
    </p:spTree>
    <p:extLst>
      <p:ext uri="{BB962C8B-B14F-4D97-AF65-F5344CB8AC3E}">
        <p14:creationId xmlns:p14="http://schemas.microsoft.com/office/powerpoint/2010/main" val="40883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4486-C6DD-3C7E-DCA9-C249E7F9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A5CB7-FA3C-38BF-F9D4-FEC0665A7ED9}"/>
              </a:ext>
            </a:extLst>
          </p:cNvPr>
          <p:cNvSpPr txBox="1"/>
          <p:nvPr/>
        </p:nvSpPr>
        <p:spPr>
          <a:xfrm>
            <a:off x="442822" y="1182231"/>
            <a:ext cx="117491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Previous_application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datasets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Custom Imputations:-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CNT_PAYMENT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Most of Blank cells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cnt_payments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have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contract_status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as canceled, refused, unused offer.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So it makes more sense replacing them with 0 rather than Mean or Median.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A3DC6-5B80-45A1-391C-365056DD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621" y="3910659"/>
            <a:ext cx="6144142" cy="214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4A9D-9D30-ED5C-FCAF-9A4B0C8F4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62B9E-FC74-B33F-B03D-9CAF76165787}"/>
              </a:ext>
            </a:extLst>
          </p:cNvPr>
          <p:cNvSpPr txBox="1"/>
          <p:nvPr/>
        </p:nvSpPr>
        <p:spPr>
          <a:xfrm>
            <a:off x="442822" y="1182231"/>
            <a:ext cx="46604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Previous_application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datasets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Mode Imputations:-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NFLAG_INSURED_ON_APPROVAL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9BCCE-C193-51C7-68DB-629F9790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985" y="3169590"/>
            <a:ext cx="4229382" cy="30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B7F3-0289-06B1-93B8-330D9A8FC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5A6A-2D04-9D0A-432E-C9A2ADD9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339"/>
            <a:ext cx="10353762" cy="1257300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E0AE7-4CDA-3220-E594-6C337786CEDC}"/>
              </a:ext>
            </a:extLst>
          </p:cNvPr>
          <p:cNvSpPr txBox="1"/>
          <p:nvPr/>
        </p:nvSpPr>
        <p:spPr>
          <a:xfrm>
            <a:off x="1082566" y="2107324"/>
            <a:ext cx="10184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Task B: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Detect and identify outliers in the dataset using Excel statistical functions and features, focusing on numerical variables.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we will select numerical columns like AMT_INCOME_TOTAL and AMT_CREDIT.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Quartile 1, Quartile 3, IQR, Upper Limit and Lower Limit.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Box Plot to highlight the outliers.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Formulas:- 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Quartile 1 : =QUARTILE(A:A,1 ) 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Quartile 3 : =QUARTILE(A:A,3) 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IQR = Quartile 3 - Quartile 1 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Upper Limit = Quartile 3 + 1.5*IQR 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Lower Limit = Quartile 1 – 1.5IQR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B0682-958D-30F8-3D8D-B362904B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17" y="4000150"/>
            <a:ext cx="3085270" cy="18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2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2BF9-077D-9043-AAF5-53FB1108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043"/>
            <a:ext cx="10353762" cy="1257300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EE507-D9E9-1646-0695-E3DB72FC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45" y="1582172"/>
            <a:ext cx="5293977" cy="3205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0D74F-E33E-5904-B436-8E12C5A4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03" y="1561152"/>
            <a:ext cx="5402552" cy="3241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992452-6443-AA86-9395-6CFF86D6A23A}"/>
              </a:ext>
            </a:extLst>
          </p:cNvPr>
          <p:cNvSpPr txBox="1"/>
          <p:nvPr/>
        </p:nvSpPr>
        <p:spPr>
          <a:xfrm>
            <a:off x="782905" y="5412828"/>
            <a:ext cx="1091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chart we can see there are few outliers in columns like AMT_ANNUITY and AMT_GOODS_PRICE.</a:t>
            </a:r>
          </a:p>
        </p:txBody>
      </p:sp>
    </p:spTree>
    <p:extLst>
      <p:ext uri="{BB962C8B-B14F-4D97-AF65-F5344CB8AC3E}">
        <p14:creationId xmlns:p14="http://schemas.microsoft.com/office/powerpoint/2010/main" val="236624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FE5C-DBF5-9DD4-BED9-76C1AD32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533"/>
            <a:ext cx="10353762" cy="1257300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2ABF-4071-7F97-2213-3A1F2C77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4" y="1631810"/>
            <a:ext cx="5276269" cy="3181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3DFED-81BB-9022-77B4-89CE0530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71" y="1631810"/>
            <a:ext cx="5276268" cy="3196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88918-C59E-FD43-D246-F44393A74468}"/>
              </a:ext>
            </a:extLst>
          </p:cNvPr>
          <p:cNvSpPr txBox="1"/>
          <p:nvPr/>
        </p:nvSpPr>
        <p:spPr>
          <a:xfrm>
            <a:off x="483476" y="5226190"/>
            <a:ext cx="111040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few outliers in columns like AMT_CREDIT and AMT_INCOME_TOTAL where amount is higher than normal.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AMT_INCOME_TOTAL one of extreme outlier is 117000000 but we will not remove because income of person varies.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not remove outlier from AMT_CREDIT too.</a:t>
            </a:r>
          </a:p>
        </p:txBody>
      </p:sp>
    </p:spTree>
    <p:extLst>
      <p:ext uri="{BB962C8B-B14F-4D97-AF65-F5344CB8AC3E}">
        <p14:creationId xmlns:p14="http://schemas.microsoft.com/office/powerpoint/2010/main" val="3911637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EA9A-E7DE-FDE0-11FF-63C0B12F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511"/>
            <a:ext cx="10353762" cy="1257300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311B3-DB9B-FB86-3ECE-F1104C35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4" y="1268916"/>
            <a:ext cx="5618881" cy="3385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AEE57-94DA-D02F-07F8-585A263E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78" y="1267811"/>
            <a:ext cx="5650226" cy="3385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3FB00-AEF4-C0D0-3260-81CF518313CF}"/>
              </a:ext>
            </a:extLst>
          </p:cNvPr>
          <p:cNvSpPr txBox="1"/>
          <p:nvPr/>
        </p:nvSpPr>
        <p:spPr>
          <a:xfrm>
            <a:off x="287934" y="5129048"/>
            <a:ext cx="11556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Column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Years_employed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we can see people being employed for 1001 yrs which is not possible. Column CNT_CHILDREN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shows people are having 11 children which is impossible in today’s age </a:t>
            </a:r>
          </a:p>
        </p:txBody>
      </p:sp>
    </p:spTree>
    <p:extLst>
      <p:ext uri="{BB962C8B-B14F-4D97-AF65-F5344CB8AC3E}">
        <p14:creationId xmlns:p14="http://schemas.microsoft.com/office/powerpoint/2010/main" val="1114624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73FB-0D2B-0C74-2B71-58105D487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Data Imbalance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4605E-68AA-36EA-E412-3B3F089B667D}"/>
              </a:ext>
            </a:extLst>
          </p:cNvPr>
          <p:cNvSpPr txBox="1"/>
          <p:nvPr/>
        </p:nvSpPr>
        <p:spPr>
          <a:xfrm>
            <a:off x="178679" y="1040527"/>
            <a:ext cx="1209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Task C: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Determine if there is data imbalance in the loan application dataset and calculate the ratio of data imbalance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Excel functions.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25BE-FCF1-3898-F7AC-439904E7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91" y="2456273"/>
            <a:ext cx="2758360" cy="1063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9B05B-5C62-CC79-1CE1-4A85B5DB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342" y="1785777"/>
            <a:ext cx="2865712" cy="1871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BC2A9-9398-5AF8-EFED-4B70A2489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005" y="4298017"/>
            <a:ext cx="3555444" cy="1993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752361-7A4C-65F6-122D-EBB56667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91" y="4638847"/>
            <a:ext cx="3243933" cy="1317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D6A919-1303-9793-8D47-9D2522CDB1C8}"/>
              </a:ext>
            </a:extLst>
          </p:cNvPr>
          <p:cNvSpPr txBox="1"/>
          <p:nvPr/>
        </p:nvSpPr>
        <p:spPr>
          <a:xfrm>
            <a:off x="399546" y="1928495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TARGET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A7DA8-A00C-2112-4D07-3EC7FE5B0247}"/>
              </a:ext>
            </a:extLst>
          </p:cNvPr>
          <p:cNvSpPr txBox="1"/>
          <p:nvPr/>
        </p:nvSpPr>
        <p:spPr>
          <a:xfrm>
            <a:off x="399546" y="3575786"/>
            <a:ext cx="5992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Almost 92% clients are loan re-payers. 8% client are Defaulters.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F4755-0FE9-95CE-E6A8-E871EA608EB6}"/>
              </a:ext>
            </a:extLst>
          </p:cNvPr>
          <p:cNvSpPr txBox="1"/>
          <p:nvPr/>
        </p:nvSpPr>
        <p:spPr>
          <a:xfrm>
            <a:off x="427296" y="4159913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CODE_GENDER COLUMN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AD142-80D3-AE84-3900-65267B9FA3E3}"/>
              </a:ext>
            </a:extLst>
          </p:cNvPr>
          <p:cNvSpPr txBox="1"/>
          <p:nvPr/>
        </p:nvSpPr>
        <p:spPr>
          <a:xfrm>
            <a:off x="399546" y="5975202"/>
            <a:ext cx="5328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Almost 66% client are Female and 34% clients are Male.</a:t>
            </a:r>
          </a:p>
        </p:txBody>
      </p:sp>
    </p:spTree>
    <p:extLst>
      <p:ext uri="{BB962C8B-B14F-4D97-AF65-F5344CB8AC3E}">
        <p14:creationId xmlns:p14="http://schemas.microsoft.com/office/powerpoint/2010/main" val="249275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624" y="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Project Description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623" y="1175400"/>
            <a:ext cx="6095997" cy="5682599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000" dirty="0"/>
              <a:t>The project is about finding out patterns that indicate if a customer will have difficulty paying their installments. This information can be used to make decisions such as denying the loan, reducing the amount of loan, or lending at a higher interest rate to risky applicants. We analyze this data on the following points:</a:t>
            </a:r>
          </a:p>
          <a:p>
            <a:pPr marL="494100" lvl="0" indent="-457200">
              <a:buFont typeface="+mj-lt"/>
              <a:buAutoNum type="alphaUcPeriod"/>
            </a:pPr>
            <a:r>
              <a:rPr lang="en-US" sz="2000" dirty="0"/>
              <a:t>Identify Missing Data and Deal with it Appropriately</a:t>
            </a:r>
          </a:p>
          <a:p>
            <a:pPr marL="494100" lvl="0" indent="-457200">
              <a:buFont typeface="+mj-lt"/>
              <a:buAutoNum type="alphaUcPeriod"/>
            </a:pPr>
            <a:r>
              <a:rPr lang="en-US" sz="2000" dirty="0"/>
              <a:t>Identify Outliers in the Dataset </a:t>
            </a:r>
          </a:p>
          <a:p>
            <a:pPr marL="494100" lvl="0" indent="-457200">
              <a:buFont typeface="+mj-lt"/>
              <a:buAutoNum type="alphaUcPeriod"/>
            </a:pPr>
            <a:r>
              <a:rPr lang="en-US" sz="2000" dirty="0"/>
              <a:t>Analyze Data Imbalance </a:t>
            </a:r>
          </a:p>
          <a:p>
            <a:pPr marL="494100" lvl="0" indent="-457200">
              <a:buFont typeface="+mj-lt"/>
              <a:buAutoNum type="alphaUcPeriod"/>
            </a:pPr>
            <a:r>
              <a:rPr lang="en-US" sz="2000" dirty="0"/>
              <a:t>Perform Univariate, Segmented Univariate, and Bivariate Analysis </a:t>
            </a:r>
          </a:p>
          <a:p>
            <a:pPr marL="494100" lvl="0" indent="-457200">
              <a:buFont typeface="+mj-lt"/>
              <a:buAutoNum type="alphaUcPeriod"/>
            </a:pPr>
            <a:r>
              <a:rPr lang="en-US" sz="2000" dirty="0"/>
              <a:t>Identify Top Correlations for Different Scenarios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D19E-42F5-19AB-8148-4DA29236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A2CC6-A87E-7D8C-D610-BB7F4F7AC0CA}"/>
              </a:ext>
            </a:extLst>
          </p:cNvPr>
          <p:cNvSpPr txBox="1"/>
          <p:nvPr/>
        </p:nvSpPr>
        <p:spPr>
          <a:xfrm>
            <a:off x="1008990" y="1376856"/>
            <a:ext cx="10242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Task D: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Perform univariate analysis to understand the distribution of individual variables,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segmented univariate and bivariate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1CE74-3CDB-CAE3-0C95-0AF2DF14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90" y="2457473"/>
            <a:ext cx="4784231" cy="2156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868FD-521B-7A22-ACCF-D31712F7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213" y="2446963"/>
            <a:ext cx="4650896" cy="2174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03E14-7554-B75F-9E56-F37322FFAD47}"/>
              </a:ext>
            </a:extLst>
          </p:cNvPr>
          <p:cNvSpPr txBox="1"/>
          <p:nvPr/>
        </p:nvSpPr>
        <p:spPr>
          <a:xfrm>
            <a:off x="1088450" y="4773259"/>
            <a:ext cx="4692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Majority of the Clients are in the age group 31-40.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AB8C2-CD56-D0C1-778F-E25C30DB3A30}"/>
              </a:ext>
            </a:extLst>
          </p:cNvPr>
          <p:cNvSpPr txBox="1"/>
          <p:nvPr/>
        </p:nvSpPr>
        <p:spPr>
          <a:xfrm>
            <a:off x="6411896" y="4773259"/>
            <a:ext cx="5969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see as age increases , chances of defaulter decreases. </a:t>
            </a:r>
          </a:p>
        </p:txBody>
      </p:sp>
    </p:spTree>
    <p:extLst>
      <p:ext uri="{BB962C8B-B14F-4D97-AF65-F5344CB8AC3E}">
        <p14:creationId xmlns:p14="http://schemas.microsoft.com/office/powerpoint/2010/main" val="632863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C64E-BEE6-5FDE-44F1-58BB242F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1DC86-DEB4-E1C9-9D92-47C2B3D5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56" y="2071588"/>
            <a:ext cx="5412096" cy="2279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680AF-AD02-F06D-71E7-25F49DD1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84" y="2071588"/>
            <a:ext cx="5890725" cy="2279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6BC0F-BE5E-7CC0-F08A-FB307D527132}"/>
              </a:ext>
            </a:extLst>
          </p:cNvPr>
          <p:cNvSpPr txBox="1"/>
          <p:nvPr/>
        </p:nvSpPr>
        <p:spPr>
          <a:xfrm>
            <a:off x="2360202" y="4796237"/>
            <a:ext cx="660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Majority of the Clients are Unaccompanied followed by Family. </a:t>
            </a:r>
          </a:p>
        </p:txBody>
      </p:sp>
    </p:spTree>
    <p:extLst>
      <p:ext uri="{BB962C8B-B14F-4D97-AF65-F5344CB8AC3E}">
        <p14:creationId xmlns:p14="http://schemas.microsoft.com/office/powerpoint/2010/main" val="3285925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3D4A-1DF1-A49E-C711-10D3A881A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15" y="0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B0EF1-EC89-6ABF-2083-DC03168A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6" y="2085274"/>
            <a:ext cx="5234746" cy="2213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3E2B1-0B99-F491-365B-A1C66302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70" y="2091737"/>
            <a:ext cx="5475043" cy="2206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486D3A-BEC0-CCCE-77E7-E33402412639}"/>
              </a:ext>
            </a:extLst>
          </p:cNvPr>
          <p:cNvSpPr txBox="1"/>
          <p:nvPr/>
        </p:nvSpPr>
        <p:spPr>
          <a:xfrm>
            <a:off x="605394" y="4517105"/>
            <a:ext cx="5490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Majority of the Clients are having 0-9 years of experience.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98AC2-8619-A3D0-D7B8-748B28A991F6}"/>
              </a:ext>
            </a:extLst>
          </p:cNvPr>
          <p:cNvSpPr txBox="1"/>
          <p:nvPr/>
        </p:nvSpPr>
        <p:spPr>
          <a:xfrm>
            <a:off x="6111696" y="4523568"/>
            <a:ext cx="4713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see as experience increases , chances of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defaulting decreases. </a:t>
            </a:r>
          </a:p>
        </p:txBody>
      </p:sp>
    </p:spTree>
    <p:extLst>
      <p:ext uri="{BB962C8B-B14F-4D97-AF65-F5344CB8AC3E}">
        <p14:creationId xmlns:p14="http://schemas.microsoft.com/office/powerpoint/2010/main" val="65062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9764-660D-3DCF-0528-B82CC86A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37971-DEB7-909E-19DE-B624D002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54" y="2568530"/>
            <a:ext cx="5273829" cy="2422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67832E-9AAD-F6DB-265E-4320C8973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20" y="2568529"/>
            <a:ext cx="5578173" cy="2422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93F5F-FD13-B8D5-1BB6-19EE1D54FE77}"/>
              </a:ext>
            </a:extLst>
          </p:cNvPr>
          <p:cNvSpPr txBox="1"/>
          <p:nvPr/>
        </p:nvSpPr>
        <p:spPr>
          <a:xfrm>
            <a:off x="1892091" y="5523454"/>
            <a:ext cx="4198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Majority of the Clients are taking Cash loans</a:t>
            </a:r>
          </a:p>
        </p:txBody>
      </p:sp>
    </p:spTree>
    <p:extLst>
      <p:ext uri="{BB962C8B-B14F-4D97-AF65-F5344CB8AC3E}">
        <p14:creationId xmlns:p14="http://schemas.microsoft.com/office/powerpoint/2010/main" val="1680185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76B0-11C0-F22E-A2E0-7E5A0BB0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D2B3D-BC65-D204-C99A-F6BB5BCF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2" y="2453578"/>
            <a:ext cx="5123366" cy="2402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16FE8-5C45-05A2-CC98-893CF777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709" y="2410365"/>
            <a:ext cx="5775503" cy="2402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7269F-D640-BB64-4014-DC31ACAFF0DD}"/>
              </a:ext>
            </a:extLst>
          </p:cNvPr>
          <p:cNvSpPr txBox="1"/>
          <p:nvPr/>
        </p:nvSpPr>
        <p:spPr>
          <a:xfrm>
            <a:off x="913795" y="5273180"/>
            <a:ext cx="4360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Male are less defaulters compared to Female.</a:t>
            </a:r>
          </a:p>
        </p:txBody>
      </p:sp>
    </p:spTree>
    <p:extLst>
      <p:ext uri="{BB962C8B-B14F-4D97-AF65-F5344CB8AC3E}">
        <p14:creationId xmlns:p14="http://schemas.microsoft.com/office/powerpoint/2010/main" val="132603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8EB1-A6B1-9705-C34B-CF8C69CD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832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833CE-5003-B403-6FF8-8D7D5739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8" y="2460439"/>
            <a:ext cx="5222164" cy="2546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65F45-B695-8D66-7E53-A9976CAB2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72" y="2444377"/>
            <a:ext cx="5580940" cy="2546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6E324-75DA-A964-1A00-2863FDB557B3}"/>
              </a:ext>
            </a:extLst>
          </p:cNvPr>
          <p:cNvSpPr txBox="1"/>
          <p:nvPr/>
        </p:nvSpPr>
        <p:spPr>
          <a:xfrm>
            <a:off x="398788" y="5262148"/>
            <a:ext cx="5202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numbers of loans taken by Clients with Secondary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special Education is the highest and Academic degree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the lowest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E3827-0B69-269B-C99C-C0A92DA7E532}"/>
              </a:ext>
            </a:extLst>
          </p:cNvPr>
          <p:cNvSpPr txBox="1"/>
          <p:nvPr/>
        </p:nvSpPr>
        <p:spPr>
          <a:xfrm>
            <a:off x="6212272" y="5226489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Least default: Academic degree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Highest default: Secondary special</a:t>
            </a:r>
          </a:p>
        </p:txBody>
      </p:sp>
    </p:spTree>
    <p:extLst>
      <p:ext uri="{BB962C8B-B14F-4D97-AF65-F5344CB8AC3E}">
        <p14:creationId xmlns:p14="http://schemas.microsoft.com/office/powerpoint/2010/main" val="3430281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90C7-0C09-1E8C-68FD-13298CA4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69B90-F463-DB1F-C939-CEFAC443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39" y="2515656"/>
            <a:ext cx="5567779" cy="2308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2FD20-CDCA-928E-68A6-14CEDB1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213" y="2516300"/>
            <a:ext cx="5081821" cy="2285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59222-4A6C-6C66-56D1-C3827480BA32}"/>
              </a:ext>
            </a:extLst>
          </p:cNvPr>
          <p:cNvSpPr txBox="1"/>
          <p:nvPr/>
        </p:nvSpPr>
        <p:spPr>
          <a:xfrm>
            <a:off x="335728" y="5104498"/>
            <a:ext cx="5965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number of loans taken by Married clients are the highest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clients who are widows are the least if we ignore unknown.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21223-AA90-A430-6FAD-37E47C193834}"/>
              </a:ext>
            </a:extLst>
          </p:cNvPr>
          <p:cNvSpPr txBox="1"/>
          <p:nvPr/>
        </p:nvSpPr>
        <p:spPr>
          <a:xfrm>
            <a:off x="6637213" y="5104497"/>
            <a:ext cx="2637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Least Defaulter: Widow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Highest Defaulter : Married</a:t>
            </a:r>
          </a:p>
        </p:txBody>
      </p:sp>
    </p:spTree>
    <p:extLst>
      <p:ext uri="{BB962C8B-B14F-4D97-AF65-F5344CB8AC3E}">
        <p14:creationId xmlns:p14="http://schemas.microsoft.com/office/powerpoint/2010/main" val="370417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0F18-0514-D806-8EEF-9A1C94C7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2451F-EA71-B031-6874-EE218BCA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5" y="2419314"/>
            <a:ext cx="5814245" cy="2467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8D4FC-E3E5-24D1-24FA-7AB369F2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905" y="2399033"/>
            <a:ext cx="4786902" cy="2474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58288-6C66-45D9-C65F-420C97C5576F}"/>
              </a:ext>
            </a:extLst>
          </p:cNvPr>
          <p:cNvSpPr txBox="1"/>
          <p:nvPr/>
        </p:nvSpPr>
        <p:spPr>
          <a:xfrm>
            <a:off x="357375" y="525505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Bank target those groups whose income type is working.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59668-58FA-BE93-D73E-ED6076B47204}"/>
              </a:ext>
            </a:extLst>
          </p:cNvPr>
          <p:cNvSpPr txBox="1"/>
          <p:nvPr/>
        </p:nvSpPr>
        <p:spPr>
          <a:xfrm>
            <a:off x="6700905" y="5255058"/>
            <a:ext cx="53859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Least default: Client who is Businessman or student or at Maternity leave.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Highest default: Client who is working</a:t>
            </a:r>
          </a:p>
        </p:txBody>
      </p:sp>
    </p:spTree>
    <p:extLst>
      <p:ext uri="{BB962C8B-B14F-4D97-AF65-F5344CB8AC3E}">
        <p14:creationId xmlns:p14="http://schemas.microsoft.com/office/powerpoint/2010/main" val="2514890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91D7-70F0-D2A9-20F6-1D2A9689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8D44B-CFA3-8CC6-53F8-58156477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52" y="1989929"/>
            <a:ext cx="9134095" cy="3616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7A32C-602F-BDD0-093D-2DC3996814DA}"/>
              </a:ext>
            </a:extLst>
          </p:cNvPr>
          <p:cNvSpPr txBox="1"/>
          <p:nvPr/>
        </p:nvSpPr>
        <p:spPr>
          <a:xfrm>
            <a:off x="1528952" y="607912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Majority of the Clients took the loan between 2L – 3L.</a:t>
            </a:r>
          </a:p>
        </p:txBody>
      </p:sp>
    </p:spTree>
    <p:extLst>
      <p:ext uri="{BB962C8B-B14F-4D97-AF65-F5344CB8AC3E}">
        <p14:creationId xmlns:p14="http://schemas.microsoft.com/office/powerpoint/2010/main" val="254183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536A-DD2E-7B0B-4013-F9364756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1B52B-C585-28D5-623E-0F5A79B8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51" y="2422047"/>
            <a:ext cx="5434228" cy="2381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4EC2C-A1A4-5269-1B9F-D5EF11C7C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96" y="2422047"/>
            <a:ext cx="6016088" cy="2381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E5C73-3733-07B2-4917-3ACA6C9D4A38}"/>
              </a:ext>
            </a:extLst>
          </p:cNvPr>
          <p:cNvSpPr txBox="1"/>
          <p:nvPr/>
        </p:nvSpPr>
        <p:spPr>
          <a:xfrm>
            <a:off x="129360" y="517256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highest number of loans are taken by Clients who does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have a child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E13CF-3B50-E01B-B5F2-077DA4769715}"/>
              </a:ext>
            </a:extLst>
          </p:cNvPr>
          <p:cNvSpPr txBox="1"/>
          <p:nvPr/>
        </p:nvSpPr>
        <p:spPr>
          <a:xfrm>
            <a:off x="6006596" y="517255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number of children increases, number of client who took loan decreases</a:t>
            </a:r>
          </a:p>
        </p:txBody>
      </p:sp>
    </p:spTree>
    <p:extLst>
      <p:ext uri="{BB962C8B-B14F-4D97-AF65-F5344CB8AC3E}">
        <p14:creationId xmlns:p14="http://schemas.microsoft.com/office/powerpoint/2010/main" val="21282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96A1-4C92-8D96-FFDB-0B19A5B4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6981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C8AE2-D0FC-E043-06D9-FF95C99C1DFE}"/>
              </a:ext>
            </a:extLst>
          </p:cNvPr>
          <p:cNvSpPr txBox="1"/>
          <p:nvPr/>
        </p:nvSpPr>
        <p:spPr>
          <a:xfrm>
            <a:off x="1082566" y="2107324"/>
            <a:ext cx="10184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Task A: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Identify the missing data in the dataset and decide on an appropriate method to deal with it using Excel built-in functions and features.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COUNT, IF and ISBLANK function to get number of null values for each column.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 we will calculate percentage of null values for each column.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TRANSPOSE function we will convert rows to columns.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drop the columns which has more than or equal to 50% null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drop irrelevant columns for doing our analysis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Formulas:-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no_of_null_values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=COUNT(IF(ISBLANK(application_data!AW2:AW50000),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application_data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!$A:$A))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Transpose: =TRANSPOSE(A1:DS3)</a:t>
            </a:r>
          </a:p>
        </p:txBody>
      </p:sp>
    </p:spTree>
    <p:extLst>
      <p:ext uri="{BB962C8B-B14F-4D97-AF65-F5344CB8AC3E}">
        <p14:creationId xmlns:p14="http://schemas.microsoft.com/office/powerpoint/2010/main" val="3770985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57C4-5B6B-3E23-C735-E4B6D107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A7BC5-8E37-EEA4-76F7-3D8F3027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755203"/>
            <a:ext cx="10353762" cy="3347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1E4C7-A337-F1AF-ACFD-BA140725357F}"/>
              </a:ext>
            </a:extLst>
          </p:cNvPr>
          <p:cNvSpPr txBox="1"/>
          <p:nvPr/>
        </p:nvSpPr>
        <p:spPr>
          <a:xfrm>
            <a:off x="913795" y="5404973"/>
            <a:ext cx="10353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Clients who are working in business Entity type of Organization took the highest number of loans. </a:t>
            </a:r>
          </a:p>
        </p:txBody>
      </p:sp>
    </p:spTree>
    <p:extLst>
      <p:ext uri="{BB962C8B-B14F-4D97-AF65-F5344CB8AC3E}">
        <p14:creationId xmlns:p14="http://schemas.microsoft.com/office/powerpoint/2010/main" val="110016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48F25-BE90-6260-163F-4707E082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7DC-C5C1-483C-5369-A74999AB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Univariate/Segmented 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8772F-3015-7CB9-C847-2CAFF86B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29" y="1761796"/>
            <a:ext cx="6306494" cy="3670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6DA99-4D9A-5DD2-53CF-8DA206A79786}"/>
              </a:ext>
            </a:extLst>
          </p:cNvPr>
          <p:cNvSpPr txBox="1"/>
          <p:nvPr/>
        </p:nvSpPr>
        <p:spPr>
          <a:xfrm>
            <a:off x="1208690" y="1257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Previous_application</a:t>
            </a:r>
            <a:r>
              <a:rPr lang="en-US" dirty="0"/>
              <a:t>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9544D-C966-6D51-7F67-E666FB5B9382}"/>
              </a:ext>
            </a:extLst>
          </p:cNvPr>
          <p:cNvSpPr txBox="1"/>
          <p:nvPr/>
        </p:nvSpPr>
        <p:spPr>
          <a:xfrm>
            <a:off x="2937429" y="56007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number of Clients were approved for loans previously.</a:t>
            </a:r>
          </a:p>
        </p:txBody>
      </p:sp>
    </p:spTree>
    <p:extLst>
      <p:ext uri="{BB962C8B-B14F-4D97-AF65-F5344CB8AC3E}">
        <p14:creationId xmlns:p14="http://schemas.microsoft.com/office/powerpoint/2010/main" val="3894916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CEFF-D60C-886F-85E0-C0C92B7B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Bivariate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19CCD-6BED-66AF-BEE4-FD8F32C3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97" y="1735339"/>
            <a:ext cx="7803373" cy="311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5FA64-D970-1BC7-8343-73ECB3816CFF}"/>
              </a:ext>
            </a:extLst>
          </p:cNvPr>
          <p:cNvSpPr txBox="1"/>
          <p:nvPr/>
        </p:nvSpPr>
        <p:spPr>
          <a:xfrm>
            <a:off x="2284896" y="5326020"/>
            <a:ext cx="7803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 group 40-49 took the highest amount of loan but age group 50-59 are defaulter with highest amount of loan.</a:t>
            </a:r>
          </a:p>
        </p:txBody>
      </p:sp>
    </p:spTree>
    <p:extLst>
      <p:ext uri="{BB962C8B-B14F-4D97-AF65-F5344CB8AC3E}">
        <p14:creationId xmlns:p14="http://schemas.microsoft.com/office/powerpoint/2010/main" val="220539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0DF9-817D-A2D9-648E-7C122CB7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-7386"/>
            <a:ext cx="10353762" cy="1257300"/>
          </a:xfrm>
        </p:spPr>
        <p:txBody>
          <a:bodyPr/>
          <a:lstStyle/>
          <a:p>
            <a:r>
              <a:rPr lang="en-US" dirty="0"/>
              <a:t>Bivariate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5B09B-1DD7-C1F1-C0ED-88D07460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99" y="1859331"/>
            <a:ext cx="7522799" cy="3278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DB7E3-6E6A-3AAD-4634-C883463D41B4}"/>
              </a:ext>
            </a:extLst>
          </p:cNvPr>
          <p:cNvSpPr txBox="1"/>
          <p:nvPr/>
        </p:nvSpPr>
        <p:spPr>
          <a:xfrm>
            <a:off x="2334599" y="5424261"/>
            <a:ext cx="7522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we see Businessman took the highest amount of loan and did the payment on time. Clients who are unemployed have highest amount of loan which they didn’t repay on time</a:t>
            </a:r>
          </a:p>
        </p:txBody>
      </p:sp>
    </p:spTree>
    <p:extLst>
      <p:ext uri="{BB962C8B-B14F-4D97-AF65-F5344CB8AC3E}">
        <p14:creationId xmlns:p14="http://schemas.microsoft.com/office/powerpoint/2010/main" val="97165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CB84-CECA-0084-80A4-D73B88BE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668"/>
            <a:ext cx="10353762" cy="1257300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8AA7F-67FA-EB31-94EF-690AFFEA1239}"/>
              </a:ext>
            </a:extLst>
          </p:cNvPr>
          <p:cNvSpPr txBox="1"/>
          <p:nvPr/>
        </p:nvSpPr>
        <p:spPr>
          <a:xfrm>
            <a:off x="756745" y="1866900"/>
            <a:ext cx="1052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Task 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 the dataset based on different scenarios (e.g., clients with payment difficulties and all other cases) and identify the top correlations for each segmented data using Excel functions.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Correlation Coefficients for Payment difficulties are:-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468CD-D873-6C5F-6F80-C7B1C24B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62" y="3252749"/>
            <a:ext cx="7100075" cy="31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0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7A01-60F4-8E8B-BBC9-2FF9CF6E7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0"/>
            <a:ext cx="10353762" cy="1257300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7C342-78FA-DC5A-29E4-C37D3DF73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7" y="2065634"/>
            <a:ext cx="11817957" cy="43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69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30E3-4AEC-47B8-25E7-613AABA7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30769-D89E-C836-F549-1FF3D0A4CA7F}"/>
              </a:ext>
            </a:extLst>
          </p:cNvPr>
          <p:cNvSpPr txBox="1"/>
          <p:nvPr/>
        </p:nvSpPr>
        <p:spPr>
          <a:xfrm>
            <a:off x="913795" y="18429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Correlation Coefficients for Re-payers are: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7252F-9EFD-411C-4B64-9F6B3196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82" y="3009899"/>
            <a:ext cx="6572588" cy="249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23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F6B2-9B09-2B09-6765-6ABA7E85F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98"/>
            <a:ext cx="10353762" cy="1257300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E8561-5BAD-3DC6-2821-F351CEE4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7" y="2270754"/>
            <a:ext cx="11817957" cy="3977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E73D7-866C-4CDC-785E-23AC1B1C864F}"/>
              </a:ext>
            </a:extLst>
          </p:cNvPr>
          <p:cNvSpPr txBox="1"/>
          <p:nvPr/>
        </p:nvSpPr>
        <p:spPr>
          <a:xfrm>
            <a:off x="919119" y="14094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Correlation Coefficients for Re-payers are:-</a:t>
            </a:r>
          </a:p>
        </p:txBody>
      </p:sp>
    </p:spTree>
    <p:extLst>
      <p:ext uri="{BB962C8B-B14F-4D97-AF65-F5344CB8AC3E}">
        <p14:creationId xmlns:p14="http://schemas.microsoft.com/office/powerpoint/2010/main" val="2759987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07F9-DE0F-6AA1-32BE-B18F1507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5471"/>
            <a:ext cx="10353762" cy="12573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245E4-2F2C-AF79-5C13-4A1114B43A02}"/>
              </a:ext>
            </a:extLst>
          </p:cNvPr>
          <p:cNvSpPr txBox="1"/>
          <p:nvPr/>
        </p:nvSpPr>
        <p:spPr>
          <a:xfrm>
            <a:off x="913795" y="1730477"/>
            <a:ext cx="107570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Most of the clients are loan re-payers.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The Bank generally lends more loan to Female as compared to Male but Male are less defaulters compared to Female.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As age and experience increases , chances of defaulter decreases.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Most of the clients are taking cash loans.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Educated clients tend to less defaulter compared to clients with lower education such as secondary special education so Bank should prefer clients with having such education status.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As number of children increases, number of client who take loan decreases.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The Bank should be more cautious when lending money to clients who are unemployed because they are the most defaulters with highest amount of credit.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As age increases amount taken by Clients are considerably high but with higher age defaulter percentage is lower. These are least risky and more profitable for Bank.</a:t>
            </a:r>
          </a:p>
        </p:txBody>
      </p:sp>
    </p:spTree>
    <p:extLst>
      <p:ext uri="{BB962C8B-B14F-4D97-AF65-F5344CB8AC3E}">
        <p14:creationId xmlns:p14="http://schemas.microsoft.com/office/powerpoint/2010/main" val="359995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DE5B-6798-6891-1BBA-EDBEDD73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939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E161E-CFB3-9A18-0E45-3D8B7CC9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83" y="1057268"/>
            <a:ext cx="5184003" cy="5683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F9A143-81AA-644D-17C4-1FE9A70B0AC4}"/>
              </a:ext>
            </a:extLst>
          </p:cNvPr>
          <p:cNvSpPr txBox="1"/>
          <p:nvPr/>
        </p:nvSpPr>
        <p:spPr>
          <a:xfrm>
            <a:off x="6032939" y="2154621"/>
            <a:ext cx="5506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the columns which has null values more</a:t>
            </a:r>
          </a:p>
          <a:p>
            <a:r>
              <a:rPr lang="en-US" dirty="0"/>
              <a:t> than or equal to 50%.These columns need to be dropped.</a:t>
            </a:r>
          </a:p>
        </p:txBody>
      </p:sp>
    </p:spTree>
    <p:extLst>
      <p:ext uri="{BB962C8B-B14F-4D97-AF65-F5344CB8AC3E}">
        <p14:creationId xmlns:p14="http://schemas.microsoft.com/office/powerpoint/2010/main" val="3014794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D3E3-E19F-45EA-A91E-4848A758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511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A6C25-42DB-3D53-F2AD-DA038C82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4" y="946798"/>
            <a:ext cx="5101786" cy="5779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5009E-98A1-DCE6-5145-78B3AE8AF72D}"/>
              </a:ext>
            </a:extLst>
          </p:cNvPr>
          <p:cNvSpPr txBox="1"/>
          <p:nvPr/>
        </p:nvSpPr>
        <p:spPr>
          <a:xfrm>
            <a:off x="6011922" y="2364828"/>
            <a:ext cx="578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the columns which have irrelevant data for analysis.</a:t>
            </a:r>
          </a:p>
          <a:p>
            <a:r>
              <a:rPr lang="en-US" dirty="0"/>
              <a:t>These columns need to be dropped.</a:t>
            </a:r>
          </a:p>
        </p:txBody>
      </p:sp>
    </p:spTree>
    <p:extLst>
      <p:ext uri="{BB962C8B-B14F-4D97-AF65-F5344CB8AC3E}">
        <p14:creationId xmlns:p14="http://schemas.microsoft.com/office/powerpoint/2010/main" val="117726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D85B-DEC2-64E6-CD49-5651EA06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63E40-CAAB-07AB-674D-2842E5B3D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9" y="1863644"/>
            <a:ext cx="11132122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8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E87E-89A0-7977-80FA-B8AD8A5E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032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01100-083C-9A0D-3871-8C14DC72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7" y="2266007"/>
            <a:ext cx="5628666" cy="2305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0E1011-7565-683C-2861-CD7450B3877E}"/>
              </a:ext>
            </a:extLst>
          </p:cNvPr>
          <p:cNvSpPr txBox="1"/>
          <p:nvPr/>
        </p:nvSpPr>
        <p:spPr>
          <a:xfrm>
            <a:off x="189186" y="1216553"/>
            <a:ext cx="3600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 Imputations:-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OCCUPATION_TYPE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F7E42-DC74-6F39-A7E7-712CF46B9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96" y="2225759"/>
            <a:ext cx="5027911" cy="2398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4C973A-97F8-2645-0B7A-3A7ADD689826}"/>
              </a:ext>
            </a:extLst>
          </p:cNvPr>
          <p:cNvSpPr txBox="1"/>
          <p:nvPr/>
        </p:nvSpPr>
        <p:spPr>
          <a:xfrm>
            <a:off x="6978869" y="1723694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NAME_TYPE_SUITE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75AEF-032B-E610-8497-78CBE6251FEA}"/>
              </a:ext>
            </a:extLst>
          </p:cNvPr>
          <p:cNvSpPr txBox="1"/>
          <p:nvPr/>
        </p:nvSpPr>
        <p:spPr>
          <a:xfrm>
            <a:off x="525517" y="4897821"/>
            <a:ext cx="3976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Occurring Variable is Laborers.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replace blanks with 8952.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29E91-96B8-937F-0FEB-A04EEFD13700}"/>
              </a:ext>
            </a:extLst>
          </p:cNvPr>
          <p:cNvSpPr txBox="1"/>
          <p:nvPr/>
        </p:nvSpPr>
        <p:spPr>
          <a:xfrm>
            <a:off x="6653049" y="5065986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Occurring Variable is Unaccompanied. </a:t>
            </a:r>
          </a:p>
        </p:txBody>
      </p:sp>
    </p:spTree>
    <p:extLst>
      <p:ext uri="{BB962C8B-B14F-4D97-AF65-F5344CB8AC3E}">
        <p14:creationId xmlns:p14="http://schemas.microsoft.com/office/powerpoint/2010/main" val="362973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C10C-D307-6EA9-4743-4C361081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0513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E117-7224-C98E-453D-1E375459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97" y="1596961"/>
            <a:ext cx="3705266" cy="1981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B0667-702C-7C0D-12FE-CBD543C7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4" y="1628491"/>
            <a:ext cx="3884604" cy="1987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9B938-D7C1-2436-9C6C-9E88087D3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7" y="4076703"/>
            <a:ext cx="5874052" cy="236867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B84E758-59EA-EFFA-A678-352DA6C13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53416"/>
              </p:ext>
            </p:extLst>
          </p:nvPr>
        </p:nvGraphicFramePr>
        <p:xfrm>
          <a:off x="7630510" y="4330258"/>
          <a:ext cx="3048000" cy="16291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46118820"/>
                    </a:ext>
                  </a:extLst>
                </a:gridCol>
              </a:tblGrid>
              <a:tr h="271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AMT_REQ_CREDIT_BUREAU_HOUR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5113967"/>
                  </a:ext>
                </a:extLst>
              </a:tr>
              <a:tr h="271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AMT_REQ_CREDIT_BUREAU_DAY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6207541"/>
                  </a:ext>
                </a:extLst>
              </a:tr>
              <a:tr h="271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AMT_REQ_CREDIT_BUREAU_WEEK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28803668"/>
                  </a:ext>
                </a:extLst>
              </a:tr>
              <a:tr h="271517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AMT_REQ_CREDIT_BUREAU_MON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90128265"/>
                  </a:ext>
                </a:extLst>
              </a:tr>
              <a:tr h="271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AMT_REQ_CREDIT_BUREAU_QRT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81549980"/>
                  </a:ext>
                </a:extLst>
              </a:tr>
              <a:tr h="271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AMT_REQ_CREDIT_BUREAU_YEAR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403551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888D9E-24C4-1424-5569-2E2FCE4B891A}"/>
              </a:ext>
            </a:extLst>
          </p:cNvPr>
          <p:cNvSpPr txBox="1"/>
          <p:nvPr/>
        </p:nvSpPr>
        <p:spPr>
          <a:xfrm>
            <a:off x="157655" y="711729"/>
            <a:ext cx="2976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Median Imputations:-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AMT_ANNUITY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D7898-1977-A4C1-AA74-079219EDCBDB}"/>
              </a:ext>
            </a:extLst>
          </p:cNvPr>
          <p:cNvSpPr txBox="1"/>
          <p:nvPr/>
        </p:nvSpPr>
        <p:spPr>
          <a:xfrm>
            <a:off x="7062950" y="1271753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AMT_GOODS_PRICE</a:t>
            </a:r>
          </a:p>
        </p:txBody>
      </p:sp>
    </p:spTree>
    <p:extLst>
      <p:ext uri="{BB962C8B-B14F-4D97-AF65-F5344CB8AC3E}">
        <p14:creationId xmlns:p14="http://schemas.microsoft.com/office/powerpoint/2010/main" val="64245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0E2A-3775-1144-3311-2F851F47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407EF-56DA-7B12-AEBF-F783B935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92" y="2425531"/>
            <a:ext cx="5771105" cy="3197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F5F23-0603-FA38-89DB-AD982E9BACFD}"/>
              </a:ext>
            </a:extLst>
          </p:cNvPr>
          <p:cNvSpPr txBox="1"/>
          <p:nvPr/>
        </p:nvSpPr>
        <p:spPr>
          <a:xfrm>
            <a:off x="7798676" y="2774731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1.DEF_30_CNT_SOCIAL_CIRCLE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2.OBS_30_CNT_SOCIAL_CIRCLE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3.DEF_60_CNT_SOCIAL_CIRCLE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4.OBS_60_CNT_SOCIAL_CIRCLE</a:t>
            </a:r>
          </a:p>
        </p:txBody>
      </p:sp>
    </p:spTree>
    <p:extLst>
      <p:ext uri="{BB962C8B-B14F-4D97-AF65-F5344CB8AC3E}">
        <p14:creationId xmlns:p14="http://schemas.microsoft.com/office/powerpoint/2010/main" val="1406196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{7984BE66-0733-4D95-9DFF-2C4489BE588B}tf55705232_win32</Template>
  <TotalTime>131</TotalTime>
  <Words>1461</Words>
  <Application>Microsoft Office PowerPoint</Application>
  <PresentationFormat>Widescreen</PresentationFormat>
  <Paragraphs>173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Goudy Old Style</vt:lpstr>
      <vt:lpstr>Wingdings 2</vt:lpstr>
      <vt:lpstr>SlateVTI</vt:lpstr>
      <vt:lpstr>Bank Loan Case Study</vt:lpstr>
      <vt:lpstr>Project Description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Outliers</vt:lpstr>
      <vt:lpstr>Outliers</vt:lpstr>
      <vt:lpstr>Outliers</vt:lpstr>
      <vt:lpstr>Outliers</vt:lpstr>
      <vt:lpstr>Data Imbalance</vt:lpstr>
      <vt:lpstr>Univariate/Segmented Univariate Analysis</vt:lpstr>
      <vt:lpstr>Univariate/Segmented Univariate Analysis</vt:lpstr>
      <vt:lpstr>Univariate/Segmented Univariate Analysis</vt:lpstr>
      <vt:lpstr>Univariate/Segmented Univariate Analysis</vt:lpstr>
      <vt:lpstr>Univariate/Segmented Univariate Analysis</vt:lpstr>
      <vt:lpstr>Univariate/Segmented Univariate Analysis</vt:lpstr>
      <vt:lpstr>Univariate/Segmented Univariate Analysis</vt:lpstr>
      <vt:lpstr>Univariate/Segmented Univariate Analysis</vt:lpstr>
      <vt:lpstr>Univariate/Segmented Univariate Analysis</vt:lpstr>
      <vt:lpstr>Univariate/Segmented Univariate Analysis</vt:lpstr>
      <vt:lpstr>Univariate/Segmented Univariate Analysis</vt:lpstr>
      <vt:lpstr>Univariate/Segmented Univariate Analysis</vt:lpstr>
      <vt:lpstr>Bivariate Analysis</vt:lpstr>
      <vt:lpstr>Bivariate Analysis</vt:lpstr>
      <vt:lpstr>Correlation</vt:lpstr>
      <vt:lpstr>Correlation</vt:lpstr>
      <vt:lpstr>Correlation</vt:lpstr>
      <vt:lpstr>Correlation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SAVALIYA SAHIL</dc:creator>
  <cp:lastModifiedBy>SAVALIYA SAHIL</cp:lastModifiedBy>
  <cp:revision>51</cp:revision>
  <dcterms:created xsi:type="dcterms:W3CDTF">2024-11-23T06:00:15Z</dcterms:created>
  <dcterms:modified xsi:type="dcterms:W3CDTF">2024-11-23T08:11:53Z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